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00" r:id="rId4"/>
    <p:sldId id="301" r:id="rId5"/>
    <p:sldId id="313" r:id="rId6"/>
    <p:sldId id="304" r:id="rId7"/>
    <p:sldId id="314" r:id="rId8"/>
    <p:sldId id="320" r:id="rId9"/>
    <p:sldId id="315" r:id="rId10"/>
    <p:sldId id="316" r:id="rId11"/>
    <p:sldId id="317" r:id="rId12"/>
    <p:sldId id="318" r:id="rId13"/>
    <p:sldId id="319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809AD-162D-4451-A653-58880A06ED0F}" type="datetimeFigureOut">
              <a:rPr lang="nl-NL" smtClean="0"/>
              <a:t>26-10-2017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5C133-9789-41CB-8CB8-90F7ABC988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5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7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7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300"/>
          <a:stretch/>
        </p:blipFill>
        <p:spPr>
          <a:xfrm>
            <a:off x="0" y="-1"/>
            <a:ext cx="8758989" cy="13836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545"/>
          <a:stretch/>
        </p:blipFill>
        <p:spPr>
          <a:xfrm>
            <a:off x="0" y="-1"/>
            <a:ext cx="8758989" cy="291164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7239"/>
          <a:stretch/>
        </p:blipFill>
        <p:spPr>
          <a:xfrm>
            <a:off x="0" y="-1"/>
            <a:ext cx="8758989" cy="37057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8224"/>
          <a:stretch/>
        </p:blipFill>
        <p:spPr>
          <a:xfrm>
            <a:off x="0" y="-1"/>
            <a:ext cx="8758989" cy="504123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4006"/>
          <a:stretch/>
        </p:blipFill>
        <p:spPr>
          <a:xfrm>
            <a:off x="0" y="0"/>
            <a:ext cx="8758989" cy="60398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758989" cy="702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9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opdracht 60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err="1" smtClean="0"/>
              <a:t>lekkah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993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483"/>
          <a:stretch/>
        </p:blipFill>
        <p:spPr>
          <a:xfrm>
            <a:off x="0" y="0"/>
            <a:ext cx="10371221" cy="12873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0988"/>
          <a:stretch/>
        </p:blipFill>
        <p:spPr>
          <a:xfrm>
            <a:off x="0" y="0"/>
            <a:ext cx="10371221" cy="41027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2262"/>
          <a:stretch/>
        </p:blipFill>
        <p:spPr>
          <a:xfrm>
            <a:off x="0" y="0"/>
            <a:ext cx="10371221" cy="61000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371221" cy="69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59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aantal oefenopgave maken en nabespreken. Morgen kan je hiermee verder/ zelfstandig aan de slag.</a:t>
            </a:r>
          </a:p>
          <a:p>
            <a:r>
              <a:rPr lang="nl-NL" sz="2500" dirty="0" smtClean="0"/>
              <a:t>Ik heb ook nakijkmodellen, als je vind dat het nabespreken te langzaam gaat/ te makkelijk is.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9360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Zelfstandig maken oefenopgave 1</a:t>
            </a:r>
            <a:br>
              <a:rPr lang="nl-NL" dirty="0" smtClean="0"/>
            </a:br>
            <a:r>
              <a:rPr lang="nl-NL" dirty="0" smtClean="0"/>
              <a:t>maak hem zoals je toets, lukt het niet? Sla vraag even over.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Oefenopgave 2.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066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b="1" dirty="0"/>
              <a:t>Correctiemodel oefenopgave 1</a:t>
            </a:r>
            <a:r>
              <a:rPr lang="nl-NL" sz="2500" b="1" dirty="0" smtClean="0"/>
              <a:t>:</a:t>
            </a:r>
            <a:r>
              <a:rPr lang="nl-NL" sz="2500" dirty="0"/>
              <a:t> </a:t>
            </a:r>
          </a:p>
          <a:p>
            <a:r>
              <a:rPr lang="nl-NL" sz="2500" dirty="0"/>
              <a:t>(1)	1.	8.200/40 + 280 = € 485</a:t>
            </a:r>
            <a:r>
              <a:rPr lang="nl-NL" sz="2500" dirty="0" smtClean="0"/>
              <a:t>,-</a:t>
            </a:r>
            <a:r>
              <a:rPr lang="nl-NL" sz="2500" dirty="0"/>
              <a:t>		</a:t>
            </a:r>
          </a:p>
          <a:p>
            <a:r>
              <a:rPr lang="nl-NL" sz="2500" dirty="0"/>
              <a:t>(2)	2.	485 x 1,025</a:t>
            </a:r>
            <a:r>
              <a:rPr lang="nl-NL" sz="2500" baseline="30000" dirty="0"/>
              <a:t>3</a:t>
            </a:r>
            <a:r>
              <a:rPr lang="nl-NL" sz="2500" dirty="0"/>
              <a:t> = € </a:t>
            </a:r>
            <a:r>
              <a:rPr lang="nl-NL" sz="2500" dirty="0" smtClean="0"/>
              <a:t>522,29</a:t>
            </a:r>
            <a:r>
              <a:rPr lang="nl-NL" sz="2500" dirty="0"/>
              <a:t> </a:t>
            </a:r>
          </a:p>
          <a:p>
            <a:r>
              <a:rPr lang="nl-NL" sz="2500" dirty="0"/>
              <a:t>(2)	3.	500 x 1,005</a:t>
            </a:r>
            <a:r>
              <a:rPr lang="nl-NL" sz="2500" baseline="30000" dirty="0"/>
              <a:t>32 </a:t>
            </a:r>
            <a:r>
              <a:rPr lang="nl-NL" sz="2500" dirty="0"/>
              <a:t>+ 450 x 1,005</a:t>
            </a:r>
            <a:r>
              <a:rPr lang="nl-NL" sz="2500" baseline="30000" dirty="0"/>
              <a:t>15</a:t>
            </a:r>
            <a:r>
              <a:rPr lang="nl-NL" sz="2500" dirty="0"/>
              <a:t> = €</a:t>
            </a:r>
            <a:r>
              <a:rPr lang="nl-NL" sz="2500" dirty="0" smtClean="0"/>
              <a:t>1.071,48</a:t>
            </a:r>
            <a:r>
              <a:rPr lang="nl-NL" sz="2500" dirty="0"/>
              <a:t>	</a:t>
            </a:r>
          </a:p>
          <a:p>
            <a:r>
              <a:rPr lang="en-GB" sz="2500" dirty="0"/>
              <a:t>(2)	4.	1.071,48x 1/1,005 x 0,005 = € 5,33</a:t>
            </a:r>
            <a:endParaRPr lang="nl-NL" sz="2500" dirty="0"/>
          </a:p>
          <a:p>
            <a:r>
              <a:rPr lang="en-GB" sz="2500" dirty="0"/>
              <a:t>	of:</a:t>
            </a:r>
            <a:endParaRPr lang="nl-NL" sz="2500" dirty="0"/>
          </a:p>
          <a:p>
            <a:r>
              <a:rPr lang="en-GB" sz="2500" dirty="0"/>
              <a:t>		(500 x 1,005</a:t>
            </a:r>
            <a:r>
              <a:rPr lang="en-GB" sz="2500" baseline="30000" dirty="0"/>
              <a:t>31 </a:t>
            </a:r>
            <a:r>
              <a:rPr lang="en-GB" sz="2500" dirty="0"/>
              <a:t>+ 450 x 1,005</a:t>
            </a:r>
            <a:r>
              <a:rPr lang="en-GB" sz="2500" baseline="30000" dirty="0"/>
              <a:t>14</a:t>
            </a:r>
            <a:r>
              <a:rPr lang="en-GB" sz="2500" dirty="0"/>
              <a:t> ) x 0,005 = € 5,33</a:t>
            </a:r>
            <a:endParaRPr lang="nl-NL" sz="2500" dirty="0"/>
          </a:p>
          <a:p>
            <a:r>
              <a:rPr lang="en-GB" sz="2500" dirty="0"/>
              <a:t> </a:t>
            </a:r>
            <a:r>
              <a:rPr lang="nl-NL" sz="2500" dirty="0" smtClean="0"/>
              <a:t>(</a:t>
            </a:r>
            <a:r>
              <a:rPr lang="nl-NL" sz="2500" dirty="0"/>
              <a:t>2)	5.	1.044,58 x 1/1,005</a:t>
            </a:r>
            <a:r>
              <a:rPr lang="nl-NL" sz="2500" baseline="30000" dirty="0"/>
              <a:t>32 </a:t>
            </a:r>
            <a:r>
              <a:rPr lang="nl-NL" sz="2500" dirty="0"/>
              <a:t>= € 890,49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243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Zelfstandig maken oefenopgave 2</a:t>
            </a:r>
            <a:br>
              <a:rPr lang="nl-NL" dirty="0" smtClean="0"/>
            </a:br>
            <a:r>
              <a:rPr lang="nl-NL" dirty="0" smtClean="0"/>
              <a:t>maak hem zoals je toets, lukt het niet? Sla vraag even over.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Oefenopgave 3.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604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b="1" dirty="0"/>
              <a:t>Correctiemodel oefenopgave 2:</a:t>
            </a:r>
            <a:endParaRPr lang="nl-NL" sz="2500" dirty="0"/>
          </a:p>
          <a:p>
            <a:r>
              <a:rPr lang="nl-NL" sz="2500" dirty="0"/>
              <a:t> </a:t>
            </a:r>
          </a:p>
          <a:p>
            <a:r>
              <a:rPr lang="nl-NL" sz="2500" dirty="0"/>
              <a:t>(1) 	1. 	Interest over interest.</a:t>
            </a:r>
          </a:p>
          <a:p>
            <a:r>
              <a:rPr lang="nl-NL" sz="2500" dirty="0"/>
              <a:t> </a:t>
            </a:r>
          </a:p>
          <a:p>
            <a:r>
              <a:rPr lang="nl-NL" sz="2500" dirty="0"/>
              <a:t>(2) 	2.	30.00 x 1,08</a:t>
            </a:r>
            <a:r>
              <a:rPr lang="nl-NL" sz="2500" baseline="30000" dirty="0"/>
              <a:t>4</a:t>
            </a:r>
            <a:r>
              <a:rPr lang="nl-NL" sz="2500" dirty="0"/>
              <a:t> </a:t>
            </a:r>
            <a:r>
              <a:rPr lang="nl-NL" sz="2500"/>
              <a:t>x </a:t>
            </a:r>
            <a:r>
              <a:rPr lang="nl-NL" sz="2500" smtClean="0"/>
              <a:t>1,082 </a:t>
            </a:r>
            <a:r>
              <a:rPr lang="nl-NL" sz="2500" dirty="0"/>
              <a:t>= € 44.161,47</a:t>
            </a:r>
          </a:p>
          <a:p>
            <a:r>
              <a:rPr lang="nl-NL" sz="2500" dirty="0"/>
              <a:t> </a:t>
            </a:r>
          </a:p>
          <a:p>
            <a:r>
              <a:rPr lang="nl-NL" sz="2500" dirty="0"/>
              <a:t>(2)	3.  Hypothecaire lening, lening met onderpand, lening met borgtocht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6707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Zelfstandig maken oefenopgave 3</a:t>
            </a:r>
            <a:br>
              <a:rPr lang="nl-NL" dirty="0" smtClean="0"/>
            </a:br>
            <a:r>
              <a:rPr lang="nl-NL" dirty="0" smtClean="0"/>
              <a:t>maak hem zoals je toets, lukt het niet? Sla vraag even over.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Oefenopgave 4.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5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5" y="197911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5" y="198904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5" y="198904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5" y="197911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493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lessen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 les hoofdstuk 3 (behoort wel tot de toetsstof, 4 hele bladzijdes…)</a:t>
            </a:r>
          </a:p>
          <a:p>
            <a:r>
              <a:rPr lang="nl-NL" sz="2500" dirty="0" smtClean="0"/>
              <a:t>1 les herhalen.</a:t>
            </a:r>
          </a:p>
          <a:p>
            <a:r>
              <a:rPr lang="nl-NL" sz="2500" dirty="0" smtClean="0"/>
              <a:t>1 les (vrijdag) zelfstandig werken/vragen stellen, mag je ook aan andere vakken werken.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8426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1"/>
            <a:ext cx="11778916" cy="6041362"/>
          </a:xfrm>
        </p:spPr>
        <p:txBody>
          <a:bodyPr>
            <a:noAutofit/>
          </a:bodyPr>
          <a:lstStyle/>
          <a:p>
            <a:r>
              <a:rPr lang="nl-NL" sz="2300" b="1" dirty="0"/>
              <a:t>Correctiemodel  oefenopgave 3.</a:t>
            </a:r>
            <a:endParaRPr lang="nl-NL" sz="2300" dirty="0"/>
          </a:p>
          <a:p>
            <a:r>
              <a:rPr lang="nl-NL" sz="2300" dirty="0" smtClean="0"/>
              <a:t>(</a:t>
            </a:r>
            <a:r>
              <a:rPr lang="nl-NL" sz="2300" dirty="0"/>
              <a:t>3)	1.	[60.500/1,21 + 12.100/1,21 - (8.000 - 2.000)}/5 = € 10.800</a:t>
            </a:r>
            <a:r>
              <a:rPr lang="nl-NL" sz="2300" dirty="0" smtClean="0"/>
              <a:t>,-</a:t>
            </a:r>
            <a:r>
              <a:rPr lang="nl-NL" sz="2300" dirty="0"/>
              <a:t>	</a:t>
            </a:r>
          </a:p>
          <a:p>
            <a:r>
              <a:rPr lang="nl-NL" sz="2300" dirty="0"/>
              <a:t>(2)	2.	80.000 x (1 – 0,30)</a:t>
            </a:r>
            <a:r>
              <a:rPr lang="nl-NL" sz="2300" baseline="30000" dirty="0"/>
              <a:t>4</a:t>
            </a:r>
            <a:r>
              <a:rPr lang="nl-NL" sz="2300" dirty="0"/>
              <a:t> = € 19.208,-</a:t>
            </a:r>
          </a:p>
          <a:p>
            <a:r>
              <a:rPr lang="nl-NL" sz="2300" dirty="0"/>
              <a:t>		Of</a:t>
            </a:r>
            <a:r>
              <a:rPr lang="nl-NL" sz="2300" dirty="0" smtClean="0"/>
              <a:t>: 80.000 </a:t>
            </a:r>
            <a:r>
              <a:rPr lang="nl-NL" sz="2300" dirty="0"/>
              <a:t>- 24.000 - 16.800 - 11.760 - 8.232 = € 19.208</a:t>
            </a:r>
            <a:r>
              <a:rPr lang="nl-NL" sz="2300" dirty="0" smtClean="0"/>
              <a:t>,-</a:t>
            </a:r>
            <a:r>
              <a:rPr lang="nl-NL" sz="2300" dirty="0"/>
              <a:t> </a:t>
            </a:r>
          </a:p>
          <a:p>
            <a:r>
              <a:rPr lang="nl-NL" sz="2300" dirty="0"/>
              <a:t>(2)	3.	</a:t>
            </a:r>
            <a:r>
              <a:rPr lang="nl-NL" sz="2300" dirty="0" err="1"/>
              <a:t>Dasrem</a:t>
            </a:r>
            <a:r>
              <a:rPr lang="nl-NL" sz="2300" dirty="0"/>
              <a:t> wil voorkomen dat de 9% lening nog niet is afgelost op het moment dat machine B is afgeschreven;</a:t>
            </a:r>
          </a:p>
          <a:p>
            <a:r>
              <a:rPr lang="nl-NL" sz="2300" dirty="0"/>
              <a:t>		</a:t>
            </a:r>
            <a:r>
              <a:rPr lang="nl-NL" sz="2300" dirty="0" err="1"/>
              <a:t>Dasrem</a:t>
            </a:r>
            <a:r>
              <a:rPr lang="nl-NL" sz="2300" dirty="0"/>
              <a:t> gebruikt de vrijgevallen afschrijvingsbedragen gedurende de (economische) levensduur om de 9% lening af te lossen</a:t>
            </a:r>
            <a:r>
              <a:rPr lang="nl-NL" sz="2300" dirty="0" smtClean="0"/>
              <a:t>.</a:t>
            </a:r>
            <a:endParaRPr lang="nl-NL" sz="2300" dirty="0"/>
          </a:p>
          <a:p>
            <a:r>
              <a:rPr lang="nl-NL" sz="2300" dirty="0"/>
              <a:t>(2)	4.	Lening bedraagt van juli t/m december 2013: 80.000 – 7 x 10.000 = 10.000</a:t>
            </a:r>
          </a:p>
          <a:p>
            <a:r>
              <a:rPr lang="nl-NL" sz="2300" dirty="0"/>
              <a:t>		Interestkosten december 2013: 9% x 10.000/12 = € 75</a:t>
            </a:r>
            <a:r>
              <a:rPr lang="nl-NL" sz="2300" dirty="0" smtClean="0"/>
              <a:t>,-</a:t>
            </a:r>
            <a:endParaRPr lang="nl-NL" sz="2300" dirty="0"/>
          </a:p>
          <a:p>
            <a:r>
              <a:rPr lang="nl-NL" sz="2300" dirty="0"/>
              <a:t>(2)	5.	Aflossing 	€ 10.000,-</a:t>
            </a:r>
          </a:p>
          <a:p>
            <a:r>
              <a:rPr lang="nl-NL" sz="2300" dirty="0"/>
              <a:t>		Interest 9% x 10.000/2 = 	</a:t>
            </a:r>
            <a:r>
              <a:rPr lang="nl-NL" sz="2300" u="sng" dirty="0"/>
              <a:t>€      450,-</a:t>
            </a:r>
            <a:endParaRPr lang="nl-NL" sz="2300" dirty="0"/>
          </a:p>
          <a:p>
            <a:r>
              <a:rPr lang="nl-NL" sz="2300" dirty="0"/>
              <a:t>		Totaal	€ 10.450,-	 </a:t>
            </a:r>
          </a:p>
          <a:p>
            <a:r>
              <a:rPr lang="nl-NL" sz="2300" dirty="0"/>
              <a:t>(2)	6.	8.232/12 = € 686,- (zie ook 2</a:t>
            </a:r>
            <a:r>
              <a:rPr lang="nl-NL" sz="2300" dirty="0" smtClean="0"/>
              <a:t>)</a:t>
            </a:r>
            <a:r>
              <a:rPr lang="nl-NL" sz="2300" dirty="0"/>
              <a:t> </a:t>
            </a:r>
          </a:p>
          <a:p>
            <a:r>
              <a:rPr lang="nl-NL" sz="2300" dirty="0"/>
              <a:t>(2)	7.	24.200/1,21 – 19.208 = € 792,-</a:t>
            </a:r>
          </a:p>
          <a:p>
            <a:pPr marL="0" indent="0">
              <a:buNone/>
            </a:pPr>
            <a:endParaRPr lang="nl-NL" sz="2300" dirty="0"/>
          </a:p>
          <a:p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216677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Vandaag oefenopgave 3 afmaken 4 maken, 4 is heel groot! Bespreken we laatste </a:t>
            </a:r>
            <a:r>
              <a:rPr lang="nl-NL" smtClean="0"/>
              <a:t>10 minuten na.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164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5326" y="-156411"/>
            <a:ext cx="8768676" cy="2086811"/>
          </a:xfrm>
        </p:spPr>
        <p:txBody>
          <a:bodyPr/>
          <a:lstStyle/>
          <a:p>
            <a:r>
              <a:rPr lang="nl-NL" dirty="0" smtClean="0"/>
              <a:t>De BTW.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5326" y="192505"/>
            <a:ext cx="9456821" cy="6195416"/>
          </a:xfrm>
        </p:spPr>
        <p:txBody>
          <a:bodyPr>
            <a:noAutofit/>
          </a:bodyPr>
          <a:lstStyle/>
          <a:p>
            <a:r>
              <a:rPr lang="nl-NL" sz="2400" dirty="0" smtClean="0"/>
              <a:t>BTW = belasting toegevoegde waarde (omzetbelasting).</a:t>
            </a:r>
          </a:p>
          <a:p>
            <a:r>
              <a:rPr lang="nl-NL" sz="2400" dirty="0" smtClean="0"/>
              <a:t>Alle goederen en diensten die een onderneming verkoopt ontvangt het BTW over wat ze moeten afdragen aan de belasting (balans heet dit: te betalen btw)</a:t>
            </a:r>
          </a:p>
          <a:p>
            <a:r>
              <a:rPr lang="nl-NL" sz="2400" dirty="0" smtClean="0"/>
              <a:t>alle goederen en diensten die een onderneming koopt betaald het BTW over wat ze mogen terugvragen aan de belasting. (balans heet dit: te vorderen btw)</a:t>
            </a:r>
          </a:p>
          <a:p>
            <a:r>
              <a:rPr lang="nl-NL" sz="2400" dirty="0" smtClean="0"/>
              <a:t>Verschillende btw tarieven.</a:t>
            </a:r>
          </a:p>
          <a:p>
            <a:r>
              <a:rPr lang="nl-NL" sz="2400" dirty="0" smtClean="0"/>
              <a:t>6%  voor noodzakelijke levensbehoeften 21% luxe goederen 0% voor producten die geëxporteerd worden.</a:t>
            </a:r>
          </a:p>
          <a:p>
            <a:r>
              <a:rPr lang="nl-NL" sz="2400" dirty="0" smtClean="0"/>
              <a:t>Verschil tussen af te dragen en te ontvangen BTW betaal/ontvang je van de ficus.</a:t>
            </a:r>
          </a:p>
          <a:p>
            <a:r>
              <a:rPr lang="nl-NL" sz="2400" dirty="0" smtClean="0"/>
              <a:t>Cq als je 10 euro moet afstaan, en je mag 4 euro terug vragen dan betaal je uiteindelijk 6 euro aan de overheid.</a:t>
            </a:r>
          </a:p>
          <a:p>
            <a:r>
              <a:rPr lang="nl-NL" sz="2400" dirty="0" smtClean="0"/>
              <a:t>BTW heeft geen invloed op je winst/verlies. Je bent eigenlijk doorgeefluik voor de overheid.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9666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481263"/>
            <a:ext cx="8596668" cy="637673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200 exclusief 21% btw = 242 euro inclusief btw.</a:t>
            </a:r>
          </a:p>
          <a:p>
            <a:r>
              <a:rPr lang="nl-NL" sz="2500" b="1" dirty="0" smtClean="0"/>
              <a:t>Bedrag exclusief btw / 100 * (100 + btw) = bedrag inclusief btw.</a:t>
            </a:r>
          </a:p>
          <a:p>
            <a:r>
              <a:rPr lang="nl-NL" sz="2500" b="1" dirty="0" smtClean="0"/>
              <a:t>Als een bedrag exclusief btw is gegeven, betekend dit niet dat je er geen btw over hoeft te betalen, alleen dat je deze moet bereken van exclusief naar inclusief.</a:t>
            </a:r>
          </a:p>
          <a:p>
            <a:r>
              <a:rPr lang="nl-NL" sz="2500" dirty="0" smtClean="0"/>
              <a:t>200 / 100 * 121 of 200 * 1.21</a:t>
            </a:r>
          </a:p>
          <a:p>
            <a:r>
              <a:rPr lang="nl-NL" sz="2500" dirty="0" smtClean="0"/>
              <a:t>242 euro inclusief 21% btw = 200 exclusief btw.</a:t>
            </a:r>
          </a:p>
          <a:p>
            <a:r>
              <a:rPr lang="nl-NL" sz="2500" b="1" dirty="0" smtClean="0"/>
              <a:t>Bedrag inclusief btw / (100 + btw) * 100 = bedrag exclusief btw.</a:t>
            </a:r>
          </a:p>
          <a:p>
            <a:r>
              <a:rPr lang="nl-NL" sz="2500" dirty="0" smtClean="0"/>
              <a:t>242 / 121 * 100 of 242 / 1.21</a:t>
            </a:r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203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Als we alleen het btw bedrag willen weten.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b="1" dirty="0" smtClean="0"/>
              <a:t>Van exclusief btw naar btw berekenen = bedrag * (0 + btw percentage) = btw.</a:t>
            </a:r>
          </a:p>
          <a:p>
            <a:r>
              <a:rPr lang="nl-NL" sz="2500" dirty="0" smtClean="0"/>
              <a:t>1000 * 0.21 = 210 euro.</a:t>
            </a:r>
          </a:p>
          <a:p>
            <a:r>
              <a:rPr lang="nl-NL" sz="2500" b="1" dirty="0" smtClean="0"/>
              <a:t>Van inclusief btw naar btw berekenen = bedrag / (100 + btw percentage) * btw percentage = btw</a:t>
            </a:r>
          </a:p>
          <a:p>
            <a:r>
              <a:rPr lang="nl-NL" sz="2500" dirty="0" smtClean="0"/>
              <a:t>2420 / 121 * 21 = 420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211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BTW beïnvloed onze winst/verlies niet.</a:t>
            </a:r>
          </a:p>
          <a:p>
            <a:r>
              <a:rPr lang="nl-NL" sz="2500" dirty="0" smtClean="0"/>
              <a:t>Tenslotte, alle BTW die we krijgen van de klanten staan we af aan de overheid (dus hebben we hier 0 inkomsten over)</a:t>
            </a:r>
          </a:p>
          <a:p>
            <a:r>
              <a:rPr lang="nl-NL" sz="2500" dirty="0" smtClean="0"/>
              <a:t>Alle BTW die we betalen kunnen we terug vorderen van de overheid. (dus hebben we hier 0 kosten over)</a:t>
            </a:r>
          </a:p>
          <a:p>
            <a:r>
              <a:rPr lang="nl-NL" sz="2500" dirty="0" smtClean="0"/>
              <a:t>We moeten dit wel goed documententeren zodat we precies weten hoeveel we moeten afstaan of hoeveel we moeten terug vragen.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1421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Verdeel de 6 factoren die een rol spelen bij de keuze van de rechtsvorm binnen tweetal.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72971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kan je klassikaal uitleggen wat de verschillende factoren zijn.</a:t>
            </a:r>
          </a:p>
          <a:p>
            <a:r>
              <a:rPr lang="nl-NL" sz="2500" dirty="0" smtClean="0"/>
              <a:t>En het voordeel/nadeel per factor om een VOF te beginnen </a:t>
            </a:r>
            <a:r>
              <a:rPr lang="nl-NL" sz="2500" dirty="0" err="1" smtClean="0"/>
              <a:t>ipv</a:t>
            </a:r>
            <a:r>
              <a:rPr lang="nl-NL" sz="2500" dirty="0" smtClean="0"/>
              <a:t> een eenmanszaak.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957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Goodwill: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Goodwill: De waarde van je niet materiele zaken, zoals je klantenkring.</a:t>
            </a:r>
          </a:p>
          <a:p>
            <a:r>
              <a:rPr lang="nl-NL" sz="2500" dirty="0" smtClean="0"/>
              <a:t>Dit heb je dus als twee bedrijven samen 1 bedrijf beginnen.</a:t>
            </a:r>
          </a:p>
          <a:p>
            <a:r>
              <a:rPr lang="nl-NL" sz="2500" dirty="0" smtClean="0"/>
              <a:t>Vaak wil je hier een financiële vergoeding voor.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9851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opdracht 59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Begin met opgave 60 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464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535</TotalTime>
  <Words>725</Words>
  <Application>Microsoft Office PowerPoint</Application>
  <PresentationFormat>Breedbeeld</PresentationFormat>
  <Paragraphs>155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6" baseType="lpstr">
      <vt:lpstr>Arial</vt:lpstr>
      <vt:lpstr>Calibri</vt:lpstr>
      <vt:lpstr>Trebuchet MS</vt:lpstr>
      <vt:lpstr>Wingdings 3</vt:lpstr>
      <vt:lpstr>Facet</vt:lpstr>
      <vt:lpstr>Beste Havo 4. </vt:lpstr>
      <vt:lpstr>Programma aankomende lessen </vt:lpstr>
      <vt:lpstr>De BTW.</vt:lpstr>
      <vt:lpstr>PowerPoint-presentatie</vt:lpstr>
      <vt:lpstr>Als we alleen het btw bedrag willen weten.</vt:lpstr>
      <vt:lpstr>Wat hebben we gezien:</vt:lpstr>
      <vt:lpstr>Verdeel de 6 factoren die een rol spelen bij de keuze van de rechtsvorm binnen tweetal.</vt:lpstr>
      <vt:lpstr>Goodwill:</vt:lpstr>
      <vt:lpstr>Zelfstandig maken opdracht 59</vt:lpstr>
      <vt:lpstr>PowerPoint-presentatie</vt:lpstr>
      <vt:lpstr>PowerPoint-presentatie</vt:lpstr>
      <vt:lpstr>Zelfstandig maken opdracht 60 </vt:lpstr>
      <vt:lpstr>PowerPoint-presentatie</vt:lpstr>
      <vt:lpstr>Vandaag:</vt:lpstr>
      <vt:lpstr>Zelfstandig maken oefenopgave 1 maak hem zoals je toets, lukt het niet? Sla vraag even over.  </vt:lpstr>
      <vt:lpstr>PowerPoint-presentatie</vt:lpstr>
      <vt:lpstr>Zelfstandig maken oefenopgave 2 maak hem zoals je toets, lukt het niet? Sla vraag even over.  </vt:lpstr>
      <vt:lpstr>PowerPoint-presentatie</vt:lpstr>
      <vt:lpstr>Zelfstandig maken oefenopgave 3 maak hem zoals je toets, lukt het niet? Sla vraag even over.  </vt:lpstr>
      <vt:lpstr>PowerPoint-presentatie</vt:lpstr>
      <vt:lpstr>Vandaag oefenopgave 3 afmaken 4 maken, 4 is heel groot! Bespreken we laatste 10 minuten na.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Jacobs, B (Bas)</cp:lastModifiedBy>
  <cp:revision>74</cp:revision>
  <dcterms:created xsi:type="dcterms:W3CDTF">2017-01-22T09:51:43Z</dcterms:created>
  <dcterms:modified xsi:type="dcterms:W3CDTF">2017-10-26T07:34:35Z</dcterms:modified>
</cp:coreProperties>
</file>